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6" r:id="rId7"/>
    <p:sldId id="267" r:id="rId8"/>
    <p:sldId id="263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6"/>
    <p:restoredTop sz="94618"/>
  </p:normalViewPr>
  <p:slideViewPr>
    <p:cSldViewPr snapToGrid="0" snapToObjects="1">
      <p:cViewPr varScale="1">
        <p:scale>
          <a:sx n="93" d="100"/>
          <a:sy n="93" d="100"/>
        </p:scale>
        <p:origin x="8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A77B1-7674-7D48-AC24-1D19D7B9F4B2}" type="datetimeFigureOut">
              <a:rPr lang="en-CA" smtClean="0"/>
              <a:t>2017-05-26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B182B-CF46-7044-8C14-818AB671A0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1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B182B-CF46-7044-8C14-818AB671A02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467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5/26/17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5/26/17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5/26/17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5/26/17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5/26/17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/>
              <a:pPr/>
              <a:t>5/26/17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/>
              <a:pPr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Chinese</a:t>
            </a:r>
            <a:r>
              <a:rPr lang="fr-FR" dirty="0" smtClean="0"/>
              <a:t> Soft Power and Canadian </a:t>
            </a:r>
            <a:r>
              <a:rPr lang="fr-FR" dirty="0" err="1" smtClean="0"/>
              <a:t>Youth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465799"/>
          </a:xfrm>
        </p:spPr>
        <p:txBody>
          <a:bodyPr>
            <a:normAutofit/>
          </a:bodyPr>
          <a:lstStyle/>
          <a:p>
            <a:r>
              <a:rPr lang="fr-FR" i="1" dirty="0" smtClean="0"/>
              <a:t>A model for engagement </a:t>
            </a:r>
          </a:p>
          <a:p>
            <a:r>
              <a:rPr lang="fr-FR" dirty="0" smtClean="0"/>
              <a:t>Kim </a:t>
            </a:r>
            <a:r>
              <a:rPr lang="fr-FR" dirty="0" err="1" smtClean="0"/>
              <a:t>chatillon</a:t>
            </a:r>
            <a:r>
              <a:rPr lang="fr-FR" dirty="0" smtClean="0"/>
              <a:t> &amp; Nicolas </a:t>
            </a:r>
            <a:r>
              <a:rPr lang="fr-FR" dirty="0" err="1" smtClean="0"/>
              <a:t>mazzega</a:t>
            </a:r>
            <a:endParaRPr lang="fr-FR" dirty="0" smtClean="0"/>
          </a:p>
          <a:p>
            <a:r>
              <a:rPr lang="fr-FR" dirty="0" smtClean="0"/>
              <a:t>27.05.2017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630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Presentation</a:t>
            </a:r>
            <a:r>
              <a:rPr lang="fr-FR" dirty="0" smtClean="0"/>
              <a:t> </a:t>
            </a:r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586578"/>
          </a:xfrm>
        </p:spPr>
        <p:txBody>
          <a:bodyPr>
            <a:normAutofit/>
          </a:bodyPr>
          <a:lstStyle/>
          <a:p>
            <a:r>
              <a:rPr lang="en-CA" dirty="0" smtClean="0"/>
              <a:t>A Recent Shift</a:t>
            </a:r>
          </a:p>
          <a:p>
            <a:r>
              <a:rPr lang="en-CA" dirty="0" smtClean="0"/>
              <a:t>Canada Lags </a:t>
            </a:r>
            <a:r>
              <a:rPr lang="en-CA" dirty="0"/>
              <a:t>Behind </a:t>
            </a:r>
            <a:r>
              <a:rPr lang="en-CA" dirty="0" smtClean="0"/>
              <a:t>&amp; Youth </a:t>
            </a:r>
            <a:r>
              <a:rPr lang="en-CA" dirty="0"/>
              <a:t>is the </a:t>
            </a:r>
            <a:r>
              <a:rPr lang="en-CA" dirty="0" smtClean="0"/>
              <a:t>Answer</a:t>
            </a:r>
            <a:endParaRPr lang="en-CA" dirty="0" smtClean="0"/>
          </a:p>
          <a:p>
            <a:r>
              <a:rPr lang="en-CA" dirty="0" smtClean="0"/>
              <a:t>Building </a:t>
            </a:r>
            <a:r>
              <a:rPr lang="en-CA" dirty="0" smtClean="0"/>
              <a:t>Along Generational Lines</a:t>
            </a:r>
          </a:p>
          <a:p>
            <a:r>
              <a:rPr lang="en-CA" dirty="0" smtClean="0"/>
              <a:t>Our Model</a:t>
            </a:r>
          </a:p>
          <a:p>
            <a:pPr lvl="1"/>
            <a:r>
              <a:rPr lang="en-CA" dirty="0" smtClean="0"/>
              <a:t>Creating </a:t>
            </a:r>
            <a:r>
              <a:rPr lang="en-CA" dirty="0" smtClean="0"/>
              <a:t>Compatible Spaces</a:t>
            </a:r>
          </a:p>
          <a:p>
            <a:pPr lvl="1"/>
            <a:r>
              <a:rPr lang="en-CA" dirty="0" smtClean="0"/>
              <a:t>Professional Travel</a:t>
            </a:r>
          </a:p>
          <a:p>
            <a:r>
              <a:rPr lang="en-CA" dirty="0" smtClean="0"/>
              <a:t>Conclusion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772" y="1329136"/>
            <a:ext cx="6038206" cy="499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Recent </a:t>
            </a:r>
            <a:r>
              <a:rPr lang="en-CA" dirty="0" smtClean="0"/>
              <a:t>Shift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68 % </a:t>
            </a:r>
            <a:r>
              <a:rPr lang="en-CA" dirty="0" smtClean="0"/>
              <a:t>of Canadians Feel Confident that China Will be a Global Leader on Economic </a:t>
            </a:r>
            <a:r>
              <a:rPr lang="en-CA" dirty="0"/>
              <a:t>Issues (APF 2017 National Opinion Poll</a:t>
            </a:r>
            <a:r>
              <a:rPr lang="en-CA" dirty="0" smtClean="0"/>
              <a:t>)</a:t>
            </a:r>
            <a:endParaRPr lang="en-CA" dirty="0" smtClean="0"/>
          </a:p>
          <a:p>
            <a:r>
              <a:rPr lang="en-CA" dirty="0" smtClean="0"/>
              <a:t>70 % </a:t>
            </a:r>
            <a:r>
              <a:rPr lang="en-CA" dirty="0" smtClean="0"/>
              <a:t>of Canadians Feel that a Closer Relationship Will Bring Opportunities for Canadian </a:t>
            </a:r>
            <a:r>
              <a:rPr lang="en-CA" dirty="0" smtClean="0"/>
              <a:t>Youth (APF 2017 National Opinion Poll)</a:t>
            </a:r>
            <a:endParaRPr lang="en-CA" dirty="0" smtClean="0"/>
          </a:p>
          <a:p>
            <a:r>
              <a:rPr lang="en-CA" dirty="0" smtClean="0"/>
              <a:t>Canadian Youth Already Perceive Traditional Trading Partners such as the US and EU to be Less Important</a:t>
            </a:r>
            <a:r>
              <a:rPr lang="en-CA" dirty="0" smtClean="0"/>
              <a:t>. (APF Blog Kiran </a:t>
            </a:r>
            <a:r>
              <a:rPr lang="en-CA" dirty="0" err="1" smtClean="0"/>
              <a:t>Alwani</a:t>
            </a:r>
            <a:r>
              <a:rPr lang="en-CA" dirty="0" smtClean="0"/>
              <a:t>)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313" y="4295575"/>
            <a:ext cx="3092361" cy="189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Canada Lags </a:t>
            </a:r>
            <a:r>
              <a:rPr lang="en-CA" dirty="0" smtClean="0"/>
              <a:t>Behind &amp; Youth is the Answer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 smtClean="0"/>
              <a:t>2015: out </a:t>
            </a:r>
            <a:r>
              <a:rPr lang="en-US" dirty="0"/>
              <a:t>of 400,000 foreign students studying in China only 3,585 were Canadians, compared to 24,203 Americans, 10,658 French, and 5,000 </a:t>
            </a:r>
            <a:r>
              <a:rPr lang="en-US" dirty="0" smtClean="0"/>
              <a:t>Australian</a:t>
            </a:r>
            <a:r>
              <a:rPr lang="en-US" dirty="0" smtClean="0"/>
              <a:t>. (Maclean’s)</a:t>
            </a:r>
            <a:endParaRPr lang="en-US" dirty="0" smtClean="0"/>
          </a:p>
          <a:p>
            <a:r>
              <a:rPr lang="en-US" dirty="0" smtClean="0"/>
              <a:t>Interest Among Students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China ranked </a:t>
            </a:r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/>
              <a:t> (Maclean’s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Low </a:t>
            </a:r>
            <a:r>
              <a:rPr lang="en-US" dirty="0"/>
              <a:t>participation in  </a:t>
            </a:r>
            <a:r>
              <a:rPr lang="en-US" dirty="0" smtClean="0"/>
              <a:t>Canada </a:t>
            </a:r>
            <a:r>
              <a:rPr lang="en-US" dirty="0"/>
              <a:t>Learning Initiative in </a:t>
            </a:r>
            <a:r>
              <a:rPr lang="en-US" dirty="0" smtClean="0"/>
              <a:t>China</a:t>
            </a:r>
          </a:p>
          <a:p>
            <a:r>
              <a:rPr lang="en-US" dirty="0" smtClean="0"/>
              <a:t>LinkedIn </a:t>
            </a:r>
            <a:r>
              <a:rPr lang="en-US" dirty="0"/>
              <a:t>group </a:t>
            </a:r>
            <a:r>
              <a:rPr lang="en-US" dirty="0" smtClean="0"/>
              <a:t>Canada-China </a:t>
            </a:r>
            <a:r>
              <a:rPr lang="en-US" dirty="0"/>
              <a:t>Youth Association </a:t>
            </a:r>
            <a:r>
              <a:rPr lang="en-US" dirty="0" smtClean="0"/>
              <a:t>vs.  Australia-China </a:t>
            </a:r>
            <a:r>
              <a:rPr lang="en-US" dirty="0"/>
              <a:t>Youth </a:t>
            </a:r>
            <a:r>
              <a:rPr lang="en-US" dirty="0" smtClean="0"/>
              <a:t>Association </a:t>
            </a:r>
            <a:r>
              <a:rPr lang="en-CA" dirty="0"/>
              <a:t>(L. Ong &amp; J. Flynn)</a:t>
            </a:r>
            <a:endParaRPr lang="en-US" dirty="0"/>
          </a:p>
          <a:p>
            <a:endParaRPr lang="en-US" dirty="0" smtClean="0"/>
          </a:p>
          <a:p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307" y="5145821"/>
            <a:ext cx="2412512" cy="965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" t="14593" r="5516" b="16185"/>
          <a:stretch/>
        </p:blipFill>
        <p:spPr>
          <a:xfrm>
            <a:off x="8171212" y="5210161"/>
            <a:ext cx="2883642" cy="83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Building Along Generational Lines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An </a:t>
            </a:r>
            <a:r>
              <a:rPr lang="en-CA" dirty="0" smtClean="0"/>
              <a:t>Important Oversight</a:t>
            </a:r>
          </a:p>
          <a:p>
            <a:r>
              <a:rPr lang="en-CA" dirty="0" smtClean="0"/>
              <a:t>Millennials</a:t>
            </a:r>
          </a:p>
          <a:p>
            <a:pPr lvl="1"/>
            <a:r>
              <a:rPr lang="en-CA" dirty="0" smtClean="0"/>
              <a:t>China Under a New Light</a:t>
            </a:r>
          </a:p>
          <a:p>
            <a:pPr lvl="1"/>
            <a:endParaRPr lang="en-CA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6" y="2015732"/>
            <a:ext cx="5409127" cy="371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6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Our Model: </a:t>
            </a:r>
            <a:r>
              <a:rPr lang="en-CA" dirty="0" smtClean="0"/>
              <a:t>Creating Compatible spaces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Concentration, engagement and </a:t>
            </a:r>
            <a:r>
              <a:rPr lang="en-US" dirty="0" smtClean="0"/>
              <a:t>socialization </a:t>
            </a:r>
            <a:r>
              <a:rPr lang="en-US" dirty="0"/>
              <a:t>are seldom described as a Millennial </a:t>
            </a:r>
            <a:r>
              <a:rPr lang="en-US" dirty="0" smtClean="0"/>
              <a:t>forte. In </a:t>
            </a:r>
            <a:r>
              <a:rPr lang="en-US" dirty="0"/>
              <a:t>response to those challenges, spaces for millennials must be creative and collaborative to create environments where Canadian youth participation can flourish engaging with China (</a:t>
            </a:r>
            <a:r>
              <a:rPr lang="en-US" dirty="0" smtClean="0"/>
              <a:t>Karakas et al.)</a:t>
            </a:r>
            <a:endParaRPr lang="en-CA" dirty="0" smtClean="0"/>
          </a:p>
          <a:p>
            <a:r>
              <a:rPr lang="en-CA" dirty="0" smtClean="0"/>
              <a:t>Collaborative</a:t>
            </a:r>
          </a:p>
          <a:p>
            <a:pPr lvl="1"/>
            <a:r>
              <a:rPr lang="en-CA" dirty="0" smtClean="0"/>
              <a:t>Interest as the New Geography</a:t>
            </a:r>
          </a:p>
          <a:p>
            <a:pPr lvl="1"/>
            <a:r>
              <a:rPr lang="en-CA" dirty="0" smtClean="0"/>
              <a:t>Project </a:t>
            </a:r>
            <a:r>
              <a:rPr lang="en-CA" dirty="0" err="1" smtClean="0"/>
              <a:t>Pengyou</a:t>
            </a:r>
            <a:endParaRPr lang="en-CA" dirty="0" smtClean="0"/>
          </a:p>
          <a:p>
            <a:r>
              <a:rPr lang="en-CA" dirty="0" smtClean="0"/>
              <a:t>Creative</a:t>
            </a:r>
          </a:p>
          <a:p>
            <a:pPr lvl="1"/>
            <a:r>
              <a:rPr lang="en-CA" dirty="0" smtClean="0"/>
              <a:t>Entrepreneurship</a:t>
            </a:r>
          </a:p>
          <a:p>
            <a:pPr lvl="1"/>
            <a:r>
              <a:rPr lang="en-CA" dirty="0" smtClean="0"/>
              <a:t>Youth-led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12" y="3412670"/>
            <a:ext cx="2513693" cy="251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8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Our Model: </a:t>
            </a:r>
            <a:r>
              <a:rPr lang="en-CA" dirty="0" smtClean="0"/>
              <a:t>professional travel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6546201" cy="3450613"/>
          </a:xfrm>
        </p:spPr>
        <p:txBody>
          <a:bodyPr/>
          <a:lstStyle/>
          <a:p>
            <a:r>
              <a:rPr lang="en-CA" dirty="0" smtClean="0"/>
              <a:t>China is not a </a:t>
            </a:r>
            <a:r>
              <a:rPr lang="en-CA" dirty="0" smtClean="0"/>
              <a:t>Member </a:t>
            </a:r>
            <a:r>
              <a:rPr lang="en-CA" dirty="0"/>
              <a:t>C</a:t>
            </a:r>
            <a:r>
              <a:rPr lang="en-CA" dirty="0" smtClean="0"/>
              <a:t>ountry </a:t>
            </a:r>
            <a:r>
              <a:rPr lang="en-CA" dirty="0" smtClean="0"/>
              <a:t>of the International Experience Canada </a:t>
            </a:r>
            <a:r>
              <a:rPr lang="en-CA" dirty="0" smtClean="0"/>
              <a:t>Youth </a:t>
            </a:r>
            <a:r>
              <a:rPr lang="en-CA" dirty="0"/>
              <a:t>M</a:t>
            </a:r>
            <a:r>
              <a:rPr lang="en-CA" dirty="0" smtClean="0"/>
              <a:t>obility </a:t>
            </a:r>
            <a:r>
              <a:rPr lang="en-CA" dirty="0"/>
              <a:t>S</a:t>
            </a:r>
            <a:r>
              <a:rPr lang="en-CA" dirty="0" smtClean="0"/>
              <a:t>cheme</a:t>
            </a:r>
            <a:endParaRPr lang="en-CA" dirty="0" smtClean="0"/>
          </a:p>
          <a:p>
            <a:r>
              <a:rPr lang="en-CA" dirty="0" smtClean="0"/>
              <a:t>Canada is a </a:t>
            </a:r>
            <a:r>
              <a:rPr lang="en-CA" dirty="0" smtClean="0"/>
              <a:t>Transitional </a:t>
            </a:r>
            <a:r>
              <a:rPr lang="en-CA" dirty="0" smtClean="0"/>
              <a:t>member of the APEC Business Travel </a:t>
            </a:r>
            <a:r>
              <a:rPr lang="en-CA" dirty="0" smtClean="0"/>
              <a:t>Card. Therefore, Canadians </a:t>
            </a:r>
            <a:r>
              <a:rPr lang="en-CA" dirty="0" smtClean="0"/>
              <a:t>do not enjoy </a:t>
            </a:r>
            <a:r>
              <a:rPr lang="en-CA" dirty="0"/>
              <a:t>90-day </a:t>
            </a:r>
            <a:r>
              <a:rPr lang="en-CA" dirty="0" smtClean="0"/>
              <a:t>Visa-Free </a:t>
            </a:r>
            <a:r>
              <a:rPr lang="en-CA" dirty="0"/>
              <a:t>T</a:t>
            </a:r>
            <a:r>
              <a:rPr lang="en-CA" dirty="0" smtClean="0"/>
              <a:t>ravel </a:t>
            </a:r>
            <a:r>
              <a:rPr lang="en-CA" dirty="0" smtClean="0"/>
              <a:t>for </a:t>
            </a:r>
            <a:r>
              <a:rPr lang="en-CA" dirty="0" smtClean="0"/>
              <a:t>Trade </a:t>
            </a:r>
            <a:r>
              <a:rPr lang="en-CA" dirty="0" smtClean="0"/>
              <a:t>and </a:t>
            </a:r>
            <a:r>
              <a:rPr lang="en-CA" dirty="0" smtClean="0"/>
              <a:t>Investment </a:t>
            </a:r>
            <a:r>
              <a:rPr lang="en-CA" dirty="0"/>
              <a:t>A</a:t>
            </a:r>
            <a:r>
              <a:rPr lang="en-CA" dirty="0" smtClean="0"/>
              <a:t>ctivities</a:t>
            </a:r>
            <a:r>
              <a:rPr lang="en-CA" dirty="0" smtClean="0"/>
              <a:t>. 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554" y="2159984"/>
            <a:ext cx="2908300" cy="176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554" y="4069536"/>
            <a:ext cx="2933700" cy="1841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216" y="4679644"/>
            <a:ext cx="3048000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Canada is in desperate need of increasing engagement with China.</a:t>
            </a:r>
          </a:p>
          <a:p>
            <a:r>
              <a:rPr lang="en-CA" dirty="0" smtClean="0"/>
              <a:t>China as a fertile field of opportunity must be the image promoted to the leaders of tomorrow.</a:t>
            </a:r>
          </a:p>
          <a:p>
            <a:r>
              <a:rPr lang="en-CA" dirty="0" smtClean="0"/>
              <a:t>A bottom-up approach to bilateral relations must be adopted.</a:t>
            </a:r>
          </a:p>
          <a:p>
            <a:pPr lvl="1"/>
            <a:r>
              <a:rPr lang="en-CA" dirty="0" smtClean="0"/>
              <a:t>People-to-people connections</a:t>
            </a:r>
          </a:p>
          <a:p>
            <a:pPr lvl="1"/>
            <a:r>
              <a:rPr lang="en-CA" dirty="0" smtClean="0"/>
              <a:t>Communities of interest</a:t>
            </a:r>
          </a:p>
          <a:p>
            <a:pPr lvl="1"/>
            <a:r>
              <a:rPr lang="en-CA" dirty="0" smtClean="0"/>
              <a:t>Youth-led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278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THANK YOU </a:t>
            </a:r>
            <a:r>
              <a:rPr lang="mr-IN" dirty="0" smtClean="0"/>
              <a:t>–</a:t>
            </a:r>
            <a:r>
              <a:rPr lang="en-CA" dirty="0" smtClean="0"/>
              <a:t> MERCI </a:t>
            </a:r>
            <a:r>
              <a:rPr lang="mr-IN" dirty="0"/>
              <a:t>–</a:t>
            </a:r>
            <a:r>
              <a:rPr lang="en-CA" dirty="0" smtClean="0"/>
              <a:t> </a:t>
            </a:r>
            <a:r>
              <a:rPr lang="zh-CN" altLang="en-US" dirty="0" smtClean="0"/>
              <a:t>谢谢</a:t>
            </a:r>
            <a:r>
              <a:rPr lang="en-US" altLang="zh-CN" dirty="0"/>
              <a:t> </a:t>
            </a:r>
            <a:r>
              <a:rPr lang="en-US" altLang="zh-CN" dirty="0" smtClean="0"/>
              <a:t>!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/>
              <a:t/>
            </a:r>
            <a:br>
              <a:rPr lang="zh-CN" altLang="en-US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2015732"/>
            <a:ext cx="6595951" cy="366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511</TotalTime>
  <Words>340</Words>
  <Application>Microsoft Macintosh PowerPoint</Application>
  <PresentationFormat>Widescreen</PresentationFormat>
  <Paragraphs>45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Gill Sans MT</vt:lpstr>
      <vt:lpstr>Mangal</vt:lpstr>
      <vt:lpstr>等线 Light</vt:lpstr>
      <vt:lpstr>Arial</vt:lpstr>
      <vt:lpstr>Gallery</vt:lpstr>
      <vt:lpstr>Chinese Soft Power and Canadian Youth</vt:lpstr>
      <vt:lpstr>Presentation outline</vt:lpstr>
      <vt:lpstr>A Recent Shift</vt:lpstr>
      <vt:lpstr>Canada Lags Behind &amp; Youth is the Answer </vt:lpstr>
      <vt:lpstr>Building Along Generational Lines </vt:lpstr>
      <vt:lpstr>Our Model: Creating Compatible spaces </vt:lpstr>
      <vt:lpstr>Our Model: professional travel </vt:lpstr>
      <vt:lpstr>Conclusion </vt:lpstr>
      <vt:lpstr>THANK YOU – MERCI – 谢谢 !   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Chinese Soft Power and canadian youth</dc:title>
  <dc:creator>Nicolas Mazzega</dc:creator>
  <cp:lastModifiedBy>Nicolas Mazzega</cp:lastModifiedBy>
  <cp:revision>36</cp:revision>
  <dcterms:created xsi:type="dcterms:W3CDTF">2017-05-26T19:26:06Z</dcterms:created>
  <dcterms:modified xsi:type="dcterms:W3CDTF">2017-05-27T06:18:46Z</dcterms:modified>
</cp:coreProperties>
</file>